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54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7" r:id="rId27"/>
    <p:sldId id="338" r:id="rId28"/>
    <p:sldId id="340" r:id="rId29"/>
    <p:sldId id="355" r:id="rId30"/>
    <p:sldId id="341" r:id="rId31"/>
    <p:sldId id="343" r:id="rId32"/>
    <p:sldId id="344" r:id="rId33"/>
    <p:sldId id="347" r:id="rId34"/>
    <p:sldId id="352" r:id="rId35"/>
    <p:sldId id="35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2C2-C1B2-48A3-A3C5-FFC413B57C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0D9E-66D9-4BF7-B886-5D4ADB93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2C2-C1B2-48A3-A3C5-FFC413B57C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0D9E-66D9-4BF7-B886-5D4ADB93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2C2-C1B2-48A3-A3C5-FFC413B57C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0D9E-66D9-4BF7-B886-5D4ADB93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2C2-C1B2-48A3-A3C5-FFC413B57C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0D9E-66D9-4BF7-B886-5D4ADB93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2C2-C1B2-48A3-A3C5-FFC413B57C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0D9E-66D9-4BF7-B886-5D4ADB93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2C2-C1B2-48A3-A3C5-FFC413B57C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0D9E-66D9-4BF7-B886-5D4ADB93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2C2-C1B2-48A3-A3C5-FFC413B57C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0D9E-66D9-4BF7-B886-5D4ADB93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2C2-C1B2-48A3-A3C5-FFC413B57C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0D9E-66D9-4BF7-B886-5D4ADB93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2C2-C1B2-48A3-A3C5-FFC413B57C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0D9E-66D9-4BF7-B886-5D4ADB93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2C2-C1B2-48A3-A3C5-FFC413B57C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0D9E-66D9-4BF7-B886-5D4ADB93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2C2-C1B2-48A3-A3C5-FFC413B57C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0D9E-66D9-4BF7-B886-5D4ADB93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22C2-C1B2-48A3-A3C5-FFC413B57C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0D9E-66D9-4BF7-B886-5D4ADB93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10000"/>
            <a:ext cx="3276600" cy="227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313932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752600"/>
            <a:ext cx="2990689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6096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DENTURE BASE CONSIDERATIONS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419600"/>
            <a:ext cx="4572000" cy="1717393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Dr. </a:t>
            </a:r>
            <a:r>
              <a:rPr lang="en-US" sz="36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Sunit</a:t>
            </a:r>
            <a:r>
              <a:rPr lang="en-US" sz="3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Jurel</a:t>
            </a:r>
            <a:endParaRPr lang="en-US" sz="3600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Assistant Professor</a:t>
            </a:r>
          </a:p>
          <a:p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Dept.Of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Prosthodontics</a:t>
            </a:r>
            <a:endParaRPr lang="en-US" sz="2400" dirty="0" smtClean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dirty="0" smtClean="0">
              <a:solidFill>
                <a:srgbClr val="C00000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08038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US" sz="3200" smtClean="0">
                <a:solidFill>
                  <a:schemeClr val="bg1"/>
                </a:solidFill>
                <a:latin typeface="Britannic Bold" pitchFamily="34" charset="0"/>
              </a:rPr>
              <a:t>  Accuracy and permanence of form</a:t>
            </a:r>
            <a:endParaRPr lang="en-IN" sz="3200" smtClean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solidFill>
            <a:srgbClr val="FFFFCC"/>
          </a:solidFill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 sz="2400" dirty="0" smtClean="0"/>
          </a:p>
          <a:p>
            <a:r>
              <a:rPr lang="en-US" sz="2400" dirty="0" smtClean="0">
                <a:latin typeface="Comic Sans MS" pitchFamily="66" charset="0"/>
              </a:rPr>
              <a:t>Cast more accurately than denture resins and maintain their accuracy of form without change in mouth.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Need for an additional PPS eliminated entirely.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Metal base provides intimacy of contact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latin typeface="Comic Sans MS" pitchFamily="66" charset="0"/>
              </a:rPr>
              <a:t>             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latin typeface="Comic Sans MS" pitchFamily="66" charset="0"/>
              </a:rPr>
              <a:t>            retention of denture prostheses.</a:t>
            </a:r>
          </a:p>
          <a:p>
            <a:pPr>
              <a:buFont typeface="Arial" charset="0"/>
              <a:buNone/>
            </a:pPr>
            <a:endParaRPr lang="en-IN" sz="2400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505200" y="5029200"/>
            <a:ext cx="484188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 descr="http://www.tedsakamotodds.com/yahoo_site_admin/assets/images/RPD.9421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"/>
            <a:ext cx="2209800" cy="165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08038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Britannic Bold" pitchFamily="34" charset="0"/>
              </a:rPr>
              <a:t>  Comparative tissue response</a:t>
            </a:r>
            <a:endParaRPr lang="en-IN" sz="3200" dirty="0" smtClean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33800"/>
          </a:xfrm>
          <a:solidFill>
            <a:srgbClr val="FFFFCC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600" dirty="0" smtClean="0">
                <a:latin typeface="Comic Sans MS" pitchFamily="66" charset="0"/>
              </a:rPr>
              <a:t>Metal base naturally cleaner than an acrylic resin base.</a:t>
            </a:r>
            <a:endParaRPr lang="en-IN" sz="26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err="1" smtClean="0">
                <a:solidFill>
                  <a:srgbClr val="FFFFCC"/>
                </a:solidFill>
                <a:latin typeface="Comic Sans MS" pitchFamily="66" charset="0"/>
              </a:rPr>
              <a:t>Bacteriostatic</a:t>
            </a:r>
            <a:r>
              <a:rPr lang="en-US" sz="2600" dirty="0" smtClean="0">
                <a:solidFill>
                  <a:srgbClr val="FFFFCC"/>
                </a:solidFill>
                <a:latin typeface="Comic Sans MS" pitchFamily="66" charset="0"/>
              </a:rPr>
              <a:t> activity – ionization oxidization of metal base.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>
              <a:latin typeface="Comic Sans MS" pitchFamily="66" charset="0"/>
            </a:endParaRPr>
          </a:p>
        </p:txBody>
      </p:sp>
      <p:pic>
        <p:nvPicPr>
          <p:cNvPr id="5" name="Picture 10" descr="http://www.tedsakamotodds.com/yahoo_site_admin/assets/images/RPD.9421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"/>
            <a:ext cx="3048000" cy="228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92163"/>
          </a:xfrm>
          <a:solidFill>
            <a:srgbClr val="7030A0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latin typeface="Britannic Bold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Britannic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Britannic Bold" pitchFamily="34" charset="0"/>
              </a:rPr>
              <a:t>   </a:t>
            </a:r>
            <a:r>
              <a:rPr lang="en-US" sz="3200" dirty="0" smtClean="0">
                <a:solidFill>
                  <a:schemeClr val="bg1"/>
                </a:solidFill>
                <a:latin typeface="Britannic Bold" pitchFamily="34" charset="0"/>
              </a:rPr>
              <a:t>Thermal conductivity</a:t>
            </a:r>
            <a:r>
              <a:rPr lang="en-US" sz="3200" dirty="0">
                <a:solidFill>
                  <a:srgbClr val="FF0000"/>
                </a:solidFill>
                <a:latin typeface="Britannic Bold" pitchFamily="34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Britannic Bold" pitchFamily="34" charset="0"/>
              </a:rPr>
            </a:br>
            <a:endParaRPr lang="en-IN" sz="3200" dirty="0">
              <a:latin typeface="Britannic Bold" pitchFamily="34" charset="0"/>
            </a:endParaRP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3352800"/>
          </a:xfrm>
          <a:solidFill>
            <a:srgbClr val="FFFFCC"/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Temperature changes transmitted through metal to the underlying tissues help to maintain health of that tissue.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Patient acceptance.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Denture base resins – insulating property</a:t>
            </a:r>
            <a:endParaRPr lang="en-IN" sz="2400" dirty="0" smtClean="0">
              <a:latin typeface="Comic Sans MS" pitchFamily="66" charset="0"/>
            </a:endParaRPr>
          </a:p>
        </p:txBody>
      </p:sp>
      <p:pic>
        <p:nvPicPr>
          <p:cNvPr id="4" name="Picture 10" descr="http://www.tedsakamotodds.com/yahoo_site_admin/assets/images/RPD.9421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"/>
            <a:ext cx="3048000" cy="228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792163"/>
          </a:xfrm>
          <a:solidFill>
            <a:srgbClr val="7030A0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  <a:latin typeface="Britannic Bold" pitchFamily="34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Britannic Bold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Britannic Bold" pitchFamily="34" charset="0"/>
              </a:rPr>
              <a:t>      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Weight </a:t>
            </a:r>
            <a:r>
              <a:rPr lang="en-US" sz="3600" dirty="0">
                <a:solidFill>
                  <a:schemeClr val="bg1"/>
                </a:solidFill>
                <a:latin typeface="Britannic Bold" pitchFamily="34" charset="0"/>
              </a:rPr>
              <a:t>and 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bulk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63491" name="Content Placeholder 1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2286000"/>
          </a:xfrm>
          <a:solidFill>
            <a:srgbClr val="FFFFCC"/>
          </a:solidFill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>
                <a:latin typeface="Comic Sans MS" pitchFamily="66" charset="0"/>
              </a:rPr>
              <a:t>Metal alloy may be cast thinner than acrylic resin and still have adequate strength.</a:t>
            </a:r>
          </a:p>
        </p:txBody>
      </p:sp>
      <p:pic>
        <p:nvPicPr>
          <p:cNvPr id="4" name="Picture 10" descr="http://www.tedsakamotodds.com/yahoo_site_admin/assets/images/RPD.9421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"/>
            <a:ext cx="3048000" cy="228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8558753" cy="37856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6600"/>
              </a:buClr>
              <a:buSzPct val="150000"/>
            </a:pPr>
            <a:r>
              <a:rPr lang="en-US" sz="2400" dirty="0">
                <a:latin typeface="Calibri" pitchFamily="34" charset="0"/>
              </a:rPr>
              <a:t>  </a:t>
            </a: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Unaesthetic</a:t>
            </a:r>
            <a:endParaRPr lang="en-US" sz="2400" dirty="0">
              <a:latin typeface="Comic Sans MS" pitchFamily="66" charset="0"/>
            </a:endParaRP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r>
              <a:rPr lang="en-US" sz="2400" dirty="0">
                <a:latin typeface="Comic Sans MS" pitchFamily="66" charset="0"/>
              </a:rPr>
              <a:t> Enhancement of retention not possible </a:t>
            </a: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r>
              <a:rPr lang="en-US" sz="2400" dirty="0">
                <a:latin typeface="Comic Sans MS" pitchFamily="66" charset="0"/>
              </a:rPr>
              <a:t> Relining difficult</a:t>
            </a: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r>
              <a:rPr lang="en-US" sz="2400" dirty="0">
                <a:latin typeface="Comic Sans MS" pitchFamily="66" charset="0"/>
              </a:rPr>
              <a:t> Restoration of normal facial contour can not be achieved</a:t>
            </a: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>
              <a:buClr>
                <a:srgbClr val="FF6600"/>
              </a:buClr>
              <a:buSzPct val="150000"/>
            </a:pPr>
            <a:r>
              <a:rPr lang="en-US" sz="2400" dirty="0">
                <a:latin typeface="Comic Sans MS" pitchFamily="66" charset="0"/>
              </a:rPr>
              <a:t> </a:t>
            </a:r>
          </a:p>
        </p:txBody>
      </p:sp>
      <p:sp>
        <p:nvSpPr>
          <p:cNvPr id="64515" name="Text Box 7"/>
          <p:cNvSpPr txBox="1">
            <a:spLocks noChangeArrowheads="1"/>
          </p:cNvSpPr>
          <p:nvPr/>
        </p:nvSpPr>
        <p:spPr bwMode="auto">
          <a:xfrm>
            <a:off x="746125" y="3962400"/>
            <a:ext cx="26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64516" name="Title 9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9144000" cy="762000"/>
          </a:xfrm>
          <a:solidFill>
            <a:srgbClr val="92D050"/>
          </a:solidFill>
        </p:spPr>
        <p:txBody>
          <a:bodyPr/>
          <a:lstStyle/>
          <a:p>
            <a:pPr algn="l"/>
            <a:r>
              <a:rPr lang="en-US" sz="3200" smtClean="0">
                <a:solidFill>
                  <a:schemeClr val="bg1"/>
                </a:solidFill>
                <a:latin typeface="Britannic Bold" pitchFamily="34" charset="0"/>
              </a:rPr>
              <a:t>   </a:t>
            </a:r>
            <a:r>
              <a:rPr lang="en-US" sz="3200" smtClean="0">
                <a:latin typeface="Britannic Bold" pitchFamily="34" charset="0"/>
              </a:rPr>
              <a:t>Metal Base- Disadvantages</a:t>
            </a:r>
            <a:endParaRPr lang="en-IN" sz="3200" smtClean="0">
              <a:latin typeface="Britannic Bold" pitchFamily="34" charset="0"/>
            </a:endParaRPr>
          </a:p>
        </p:txBody>
      </p:sp>
      <p:pic>
        <p:nvPicPr>
          <p:cNvPr id="8" name="Picture 10" descr="http://www.tedsakamotodds.com/yahoo_site_admin/assets/images/RPD.9421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"/>
            <a:ext cx="3048000" cy="228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12001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Calibri" pitchFamily="34" charset="0"/>
              </a:rPr>
              <a:t>            </a:t>
            </a:r>
            <a:r>
              <a:rPr lang="en-US" sz="3600">
                <a:latin typeface="Britannic Bold" pitchFamily="34" charset="0"/>
              </a:rPr>
              <a:t>Acrylic denture base</a:t>
            </a:r>
          </a:p>
          <a:p>
            <a:endParaRPr lang="en-US" sz="3600">
              <a:latin typeface="Britannic Bold" pitchFamily="34" charset="0"/>
            </a:endParaRP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7010400" cy="34163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>
              <a:solidFill>
                <a:srgbClr val="CC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Extension base partial denture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 Long span edentulous ridges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Relining</a:t>
            </a:r>
            <a:endParaRPr lang="en-US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 Contour restoration</a:t>
            </a:r>
          </a:p>
          <a:p>
            <a:endParaRPr lang="en-US" sz="2400" dirty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114800"/>
            <a:ext cx="37338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8"/>
          <p:cNvSpPr>
            <a:spLocks noChangeArrowheads="1"/>
          </p:cNvSpPr>
          <p:nvPr/>
        </p:nvSpPr>
        <p:spPr bwMode="auto">
          <a:xfrm>
            <a:off x="0" y="1752600"/>
            <a:ext cx="7315200" cy="523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Britannic Bold" pitchFamily="34" charset="0"/>
              </a:rPr>
              <a:t>  Indications</a:t>
            </a:r>
            <a:endParaRPr lang="en-US" sz="2800">
              <a:latin typeface="Calibri" pitchFamily="34" charset="0"/>
            </a:endParaRPr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192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47800"/>
            <a:ext cx="7848600" cy="4154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r>
              <a:rPr lang="en-US" sz="2400" dirty="0" smtClean="0">
                <a:latin typeface="Comic Sans MS" pitchFamily="66" charset="0"/>
              </a:rPr>
              <a:t>Certain situations demands use of acrylic denture base-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 Extreme loss of residual alveolar bone.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 Fullness to denture base to restore facial </a:t>
            </a:r>
          </a:p>
          <a:p>
            <a:r>
              <a:rPr lang="en-US" sz="2400" dirty="0" smtClean="0">
                <a:latin typeface="Comic Sans MS" pitchFamily="66" charset="0"/>
              </a:rPr>
              <a:t>        contours.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 Esthetics </a:t>
            </a:r>
          </a:p>
          <a:p>
            <a:endParaRPr lang="en-IN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92D050"/>
          </a:solidFill>
        </p:spPr>
        <p:txBody>
          <a:bodyPr/>
          <a:lstStyle/>
          <a:p>
            <a:r>
              <a:rPr lang="en-US" sz="3600" smtClean="0">
                <a:latin typeface="Britannic Bold" pitchFamily="34" charset="0"/>
              </a:rPr>
              <a:t>VALPLAST </a:t>
            </a:r>
            <a:endParaRPr lang="en-IN" sz="3600" smtClean="0">
              <a:latin typeface="Britannic Bold" pitchFamily="34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  <a:solidFill>
            <a:srgbClr val="FFFFCC"/>
          </a:solidFill>
        </p:spPr>
        <p:txBody>
          <a:bodyPr/>
          <a:lstStyle/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Flexible denture base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resin ideal for partial dentures.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Esthetics 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functional alternative to traditional cast 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latin typeface="Comic Sans MS" pitchFamily="66" charset="0"/>
              </a:rPr>
              <a:t>    metal based removable partial dentures.</a:t>
            </a:r>
          </a:p>
          <a:p>
            <a:endParaRPr lang="en-IN" sz="2400" dirty="0" smtClean="0"/>
          </a:p>
        </p:txBody>
      </p:sp>
      <p:pic>
        <p:nvPicPr>
          <p:cNvPr id="67588" name="Picture 2" descr="http://www.drbradhylan.com/images/valplast-part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0"/>
            <a:ext cx="3146425" cy="2743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305800" cy="5181600"/>
          </a:xfrm>
          <a:solidFill>
            <a:srgbClr val="FFFFCC"/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omic Sans MS" pitchFamily="66" charset="0"/>
              </a:rPr>
              <a:t>Biocompatible nylon and thermoplastic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latin typeface="Comic Sans MS" pitchFamily="66" charset="0"/>
              </a:rPr>
              <a:t> </a:t>
            </a:r>
            <a:r>
              <a:rPr lang="en-US" sz="2600" dirty="0" smtClean="0">
                <a:latin typeface="Comic Sans MS" pitchFamily="66" charset="0"/>
              </a:rPr>
              <a:t>   resin-flexibility and stability.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omic Sans MS" pitchFamily="66" charset="0"/>
              </a:rPr>
              <a:t>Color, shape and design of </a:t>
            </a:r>
            <a:r>
              <a:rPr lang="en-US" sz="2600" dirty="0" err="1" smtClean="0">
                <a:latin typeface="Comic Sans MS" pitchFamily="66" charset="0"/>
              </a:rPr>
              <a:t>valplast</a:t>
            </a:r>
            <a:r>
              <a:rPr lang="en-US" sz="2600" dirty="0" smtClean="0">
                <a:latin typeface="Comic Sans MS" pitchFamily="66" charset="0"/>
              </a:rPr>
              <a:t> partials blend  with natural appearance of </a:t>
            </a:r>
            <a:r>
              <a:rPr lang="en-US" sz="2600" dirty="0" err="1" smtClean="0">
                <a:latin typeface="Comic Sans MS" pitchFamily="66" charset="0"/>
              </a:rPr>
              <a:t>gingiva</a:t>
            </a:r>
            <a:r>
              <a:rPr lang="en-US" sz="2600" dirty="0" smtClean="0">
                <a:latin typeface="Comic Sans MS" pitchFamily="66" charset="0"/>
              </a:rPr>
              <a:t> making prostheses nearly invisible.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err="1" smtClean="0">
                <a:latin typeface="Comic Sans MS" pitchFamily="66" charset="0"/>
              </a:rPr>
              <a:t>Strenght</a:t>
            </a:r>
            <a:r>
              <a:rPr lang="en-US" sz="2600" dirty="0" smtClean="0">
                <a:latin typeface="Comic Sans MS" pitchFamily="66" charset="0"/>
              </a:rPr>
              <a:t> of </a:t>
            </a:r>
            <a:r>
              <a:rPr lang="en-US" sz="2600" dirty="0" err="1" smtClean="0">
                <a:latin typeface="Comic Sans MS" pitchFamily="66" charset="0"/>
              </a:rPr>
              <a:t>valplast</a:t>
            </a:r>
            <a:r>
              <a:rPr lang="en-US" sz="2600" dirty="0" smtClean="0">
                <a:latin typeface="Comic Sans MS" pitchFamily="66" charset="0"/>
              </a:rPr>
              <a:t> resin doesn’t require a metal framework-eliminates metallic taste.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omic Sans MS" pitchFamily="66" charset="0"/>
              </a:rPr>
              <a:t>Enables partial to be fabricated thin enough with non metallic clasps.</a:t>
            </a:r>
          </a:p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6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600" dirty="0" smtClean="0">
              <a:latin typeface="Comic Sans MS" pitchFamily="66" charset="0"/>
            </a:endParaRPr>
          </a:p>
        </p:txBody>
      </p:sp>
      <p:pic>
        <p:nvPicPr>
          <p:cNvPr id="68611" name="Picture 8" descr="http://www.dentalartslab.com/files/VALPLAST3.jpg"/>
          <p:cNvPicPr>
            <a:picLocks noChangeAspect="1" noChangeArrowheads="1"/>
          </p:cNvPicPr>
          <p:nvPr/>
        </p:nvPicPr>
        <p:blipFill>
          <a:blip r:embed="rId2"/>
          <a:srcRect l="2658" r="4318" b="30957"/>
          <a:stretch>
            <a:fillRect/>
          </a:stretch>
        </p:blipFill>
        <p:spPr bwMode="auto">
          <a:xfrm>
            <a:off x="6248400" y="304800"/>
            <a:ext cx="2819400" cy="2057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12001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Britannic Bold" pitchFamily="34" charset="0"/>
              </a:rPr>
              <a:t>          DENTURE BASE …..TYPES</a:t>
            </a:r>
          </a:p>
          <a:p>
            <a:endParaRPr lang="en-US" sz="360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685800" y="1981200"/>
            <a:ext cx="622471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99"/>
              </a:buClr>
              <a:buSzPct val="150000"/>
              <a:buFont typeface="Wingdings" pitchFamily="2" charset="2"/>
              <a:buChar char="§"/>
            </a:pP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b="1" dirty="0">
                <a:latin typeface="Calibri" pitchFamily="34" charset="0"/>
              </a:rPr>
              <a:t>Tooth Supported Partial Denture Base</a:t>
            </a: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685800" y="2700338"/>
            <a:ext cx="6078267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99"/>
              </a:buClr>
              <a:buSzPct val="150000"/>
              <a:buFont typeface="Wingdings" pitchFamily="2" charset="2"/>
              <a:buChar char="§"/>
            </a:pPr>
            <a:r>
              <a:rPr lang="en-US" sz="2800" dirty="0">
                <a:solidFill>
                  <a:srgbClr val="660066"/>
                </a:solidFill>
                <a:latin typeface="Calibri" pitchFamily="34" charset="0"/>
              </a:rPr>
              <a:t>  </a:t>
            </a:r>
            <a:r>
              <a:rPr lang="en-US" sz="2800" b="1" dirty="0">
                <a:latin typeface="Calibri" pitchFamily="34" charset="0"/>
              </a:rPr>
              <a:t>Distal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</a:rPr>
              <a:t>Extension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</a:rPr>
              <a:t>Partial Denture Base</a:t>
            </a:r>
          </a:p>
        </p:txBody>
      </p:sp>
      <p:pic>
        <p:nvPicPr>
          <p:cNvPr id="26630" name="Picture 6" descr="http://c1-preview.prosites.com/36115/wy/images/Removable%20Partial%20Dentures0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652689"/>
            <a:ext cx="4419600" cy="289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  <a:latin typeface="Britannic Bold" pitchFamily="34" charset="0"/>
              </a:rPr>
              <a:t>Contents.. </a:t>
            </a:r>
            <a:endParaRPr lang="en-IN" sz="4000" dirty="0" smtClean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Britannic Bold" pitchFamily="34" charset="0"/>
              </a:rPr>
              <a:t>Definition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Britannic Bold" pitchFamily="34" charset="0"/>
              </a:rPr>
              <a:t>Requirements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Britannic Bold" pitchFamily="34" charset="0"/>
              </a:rPr>
              <a:t>Functions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Britannic Bold" pitchFamily="34" charset="0"/>
              </a:rPr>
              <a:t>Types </a:t>
            </a:r>
          </a:p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400" dirty="0" smtClean="0">
                <a:latin typeface="Britannic Bold" pitchFamily="34" charset="0"/>
              </a:rPr>
              <a:t>      </a:t>
            </a:r>
            <a:r>
              <a:rPr lang="en-US" sz="2400" dirty="0" err="1" smtClean="0">
                <a:latin typeface="Britannic Bold" pitchFamily="34" charset="0"/>
              </a:rPr>
              <a:t>a,Plastic</a:t>
            </a:r>
            <a:endParaRPr lang="en-US" sz="2400" dirty="0" smtClean="0">
              <a:latin typeface="Britannic Bold" pitchFamily="34" charset="0"/>
            </a:endParaRPr>
          </a:p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400" dirty="0" smtClean="0">
                <a:latin typeface="Britannic Bold" pitchFamily="34" charset="0"/>
              </a:rPr>
              <a:t>      </a:t>
            </a:r>
            <a:r>
              <a:rPr lang="en-US" sz="2400" dirty="0" err="1" smtClean="0">
                <a:latin typeface="Britannic Bold" pitchFamily="34" charset="0"/>
              </a:rPr>
              <a:t>b,Metal</a:t>
            </a:r>
            <a:endParaRPr lang="en-US" sz="2400" dirty="0" smtClean="0">
              <a:latin typeface="Britannic Bold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Britannic Bold" pitchFamily="34" charset="0"/>
              </a:rPr>
              <a:t>Tooth supported partial denture base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Britannic Bold" pitchFamily="34" charset="0"/>
              </a:rPr>
              <a:t>Distal extension denture base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Britannic Bold" pitchFamily="34" charset="0"/>
              </a:rPr>
              <a:t>Methods of attaching denture base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Britannic Bold" pitchFamily="34" charset="0"/>
              </a:rPr>
              <a:t>Methods of attaching artificial teeth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Britannic Bold" pitchFamily="34" charset="0"/>
              </a:rPr>
              <a:t>Relining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Britannic Bold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Britannic Bold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400" dirty="0" smtClean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762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DENTURE BASE CONSIDERATIONS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66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3"/>
          </a:xfrm>
          <a:solidFill>
            <a:srgbClr val="7030A0"/>
          </a:solidFill>
        </p:spPr>
        <p:txBody>
          <a:bodyPr/>
          <a:lstStyle/>
          <a:p>
            <a:r>
              <a:rPr lang="en-US" sz="3200" smtClean="0">
                <a:solidFill>
                  <a:srgbClr val="0070C0"/>
                </a:solidFill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Britannic Bold" pitchFamily="34" charset="0"/>
              </a:rPr>
              <a:t>Tooth Supported Partial Denture Base</a:t>
            </a:r>
            <a:endParaRPr lang="en-IN" sz="3200" smtClean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  <a:solidFill>
            <a:srgbClr val="FFFFCC"/>
          </a:solidFill>
        </p:spPr>
        <p:txBody>
          <a:bodyPr/>
          <a:lstStyle/>
          <a:p>
            <a:r>
              <a:rPr lang="en-US" sz="2400" dirty="0" smtClean="0">
                <a:latin typeface="Comic Sans MS" pitchFamily="66" charset="0"/>
              </a:rPr>
              <a:t>Denture base is primarily a span b/w two abutments supporting artificial teeth.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err="1" smtClean="0">
                <a:latin typeface="Comic Sans MS" pitchFamily="66" charset="0"/>
              </a:rPr>
              <a:t>Occlusal</a:t>
            </a:r>
            <a:r>
              <a:rPr lang="en-US" sz="2400" dirty="0" smtClean="0">
                <a:latin typeface="Comic Sans MS" pitchFamily="66" charset="0"/>
              </a:rPr>
              <a:t> forces transferred to 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latin typeface="Comic Sans MS" pitchFamily="66" charset="0"/>
              </a:rPr>
              <a:t>     abutments-Rests.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Prevent horizontal migration and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vertical migration of natural teeth .</a:t>
            </a:r>
          </a:p>
          <a:p>
            <a:pPr>
              <a:buFont typeface="Wingdings 3" pitchFamily="18" charset="2"/>
              <a:buNone/>
            </a:pPr>
            <a:endParaRPr lang="en-IN" sz="2400" dirty="0" smtClean="0">
              <a:latin typeface="Comic Sans MS" pitchFamily="66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 l="51012" t="3468" r="1619" b="2890"/>
          <a:stretch>
            <a:fillRect/>
          </a:stretch>
        </p:blipFill>
        <p:spPr bwMode="auto">
          <a:xfrm>
            <a:off x="5758179" y="2362200"/>
            <a:ext cx="338582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Britannic Bold" pitchFamily="34" charset="0"/>
              </a:rPr>
              <a:t> Distal extension partial denture base</a:t>
            </a:r>
            <a:endParaRPr lang="en-IN" sz="3200" dirty="0" smtClean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71683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5029200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Support –primary consideration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Support critical for minimizing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 functional movement and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 improving prostheses stability.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Snow shoe principle</a:t>
            </a:r>
            <a:r>
              <a:rPr lang="en-US" sz="2400" dirty="0" smtClean="0">
                <a:latin typeface="Comic Sans MS" pitchFamily="66" charset="0"/>
              </a:rPr>
              <a:t>-</a:t>
            </a:r>
          </a:p>
          <a:p>
            <a:r>
              <a:rPr lang="en-US" sz="2400" dirty="0" smtClean="0">
                <a:latin typeface="Comic Sans MS" pitchFamily="66" charset="0"/>
              </a:rPr>
              <a:t>broad coverage furnishes the best support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with least load per unit area is principle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choice for providing max support.</a:t>
            </a:r>
          </a:p>
          <a:p>
            <a:endParaRPr lang="en-IN" sz="2400" dirty="0" smtClean="0">
              <a:latin typeface="Comic Sans MS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143000"/>
            <a:ext cx="3429000" cy="26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n sir\My Documents\My Pictures\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343400"/>
            <a:ext cx="2286000" cy="194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2667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Advantages-</a:t>
            </a:r>
          </a:p>
          <a:p>
            <a:pPr>
              <a:buNone/>
            </a:pP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Esthetics,</a:t>
            </a:r>
          </a:p>
          <a:p>
            <a:r>
              <a:rPr lang="en-US" sz="2400" dirty="0" smtClean="0">
                <a:latin typeface="Comic Sans MS" pitchFamily="66" charset="0"/>
              </a:rPr>
              <a:t>Stimulation of underlying tissue</a:t>
            </a:r>
          </a:p>
          <a:p>
            <a:r>
              <a:rPr lang="en-US" sz="2400" dirty="0" smtClean="0">
                <a:latin typeface="Comic Sans MS" pitchFamily="66" charset="0"/>
              </a:rPr>
              <a:t>Relining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8601"/>
            <a:ext cx="2895599" cy="227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4038600"/>
            <a:ext cx="8229600" cy="212365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ritannic Bold" pitchFamily="34" charset="0"/>
              </a:rPr>
              <a:t>Primary retention for RPD </a:t>
            </a:r>
            <a:r>
              <a:rPr lang="en-US" sz="2800" dirty="0" smtClean="0">
                <a:latin typeface="Comic Sans MS" pitchFamily="66" charset="0"/>
              </a:rPr>
              <a:t>–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mechanically by placing retaining elements on abutment  teeth.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7912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rgbClr val="C00000"/>
              </a:solidFill>
              <a:latin typeface="Britannic Bold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latin typeface="Britannic Bold" pitchFamily="34" charset="0"/>
              </a:rPr>
              <a:t>Secondary retention-</a:t>
            </a:r>
          </a:p>
          <a:p>
            <a:pPr>
              <a:buNone/>
            </a:pPr>
            <a:endParaRPr lang="en-US" sz="2800" dirty="0" smtClean="0">
              <a:solidFill>
                <a:srgbClr val="C00000"/>
              </a:solidFill>
              <a:latin typeface="Britannic Bold" pitchFamily="34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Intimate relationship of denture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base and major connectors.</a:t>
            </a:r>
            <a:endParaRPr lang="en-IN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Adhesion </a:t>
            </a:r>
          </a:p>
          <a:p>
            <a:r>
              <a:rPr lang="en-US" sz="2400" dirty="0" smtClean="0">
                <a:latin typeface="Comic Sans MS" pitchFamily="66" charset="0"/>
              </a:rPr>
              <a:t>Cohesion </a:t>
            </a:r>
          </a:p>
          <a:p>
            <a:r>
              <a:rPr lang="en-US" sz="2400" dirty="0" smtClean="0">
                <a:latin typeface="Comic Sans MS" pitchFamily="66" charset="0"/>
              </a:rPr>
              <a:t>Atmospheric pressure</a:t>
            </a:r>
          </a:p>
          <a:p>
            <a:r>
              <a:rPr lang="en-US" sz="2400" dirty="0" smtClean="0">
                <a:latin typeface="Comic Sans MS" pitchFamily="66" charset="0"/>
              </a:rPr>
              <a:t>Physiological molding of tissue .</a:t>
            </a:r>
          </a:p>
          <a:p>
            <a:r>
              <a:rPr lang="en-US" sz="2400" dirty="0" smtClean="0">
                <a:latin typeface="Comic Sans MS" pitchFamily="66" charset="0"/>
              </a:rPr>
              <a:t>Effect of gravity on </a:t>
            </a:r>
            <a:r>
              <a:rPr lang="en-US" sz="2400" dirty="0" err="1" smtClean="0">
                <a:latin typeface="Comic Sans MS" pitchFamily="66" charset="0"/>
              </a:rPr>
              <a:t>mandibular</a:t>
            </a:r>
            <a:r>
              <a:rPr lang="en-US" sz="2400" dirty="0" smtClean="0">
                <a:latin typeface="Comic Sans MS" pitchFamily="66" charset="0"/>
              </a:rPr>
              <a:t> denture.</a:t>
            </a:r>
          </a:p>
          <a:p>
            <a:endParaRPr lang="en-IN" sz="2400" dirty="0" smtClean="0">
              <a:latin typeface="Comic Sans MS" pitchFamily="66" charset="0"/>
            </a:endParaRPr>
          </a:p>
        </p:txBody>
      </p:sp>
      <p:pic>
        <p:nvPicPr>
          <p:cNvPr id="4" name="Picture 3" descr="http://marketplace.dentalproductsreport.com/community/UserFiles/Ad-Photo-4854-1.jpg"/>
          <p:cNvPicPr>
            <a:picLocks noChangeAspect="1" noChangeArrowheads="1"/>
          </p:cNvPicPr>
          <p:nvPr/>
        </p:nvPicPr>
        <p:blipFill>
          <a:blip r:embed="rId2" cstate="print"/>
          <a:srcRect l="14815" t="18519" r="11111" b="16667"/>
          <a:stretch>
            <a:fillRect/>
          </a:stretch>
        </p:blipFill>
        <p:spPr bwMode="auto">
          <a:xfrm>
            <a:off x="5410199" y="-19050"/>
            <a:ext cx="3679371" cy="3219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US" sz="3600" dirty="0" smtClean="0">
                <a:latin typeface="Britannic Bold" pitchFamily="34" charset="0"/>
              </a:rPr>
              <a:t>Methods of attaching denture base</a:t>
            </a:r>
            <a:endParaRPr lang="en-IN" sz="3600" dirty="0" smtClean="0">
              <a:latin typeface="Britannic Bold" pitchFamily="34" charset="0"/>
            </a:endParaRPr>
          </a:p>
        </p:txBody>
      </p:sp>
      <p:sp>
        <p:nvSpPr>
          <p:cNvPr id="74755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382000" cy="3733799"/>
          </a:xfrm>
          <a:solidFill>
            <a:srgbClr val="FFFFCC"/>
          </a:solidFill>
        </p:spPr>
        <p:txBody>
          <a:bodyPr/>
          <a:lstStyle/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Acrylic resin bases attached to partial denture frame work-minor connector designed b/w framework and underlying tissue.</a:t>
            </a:r>
          </a:p>
          <a:p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21508" name="Picture 2" descr="C:\Users\bibin\Desktop\19042010068.jpg"/>
          <p:cNvPicPr>
            <a:picLocks noChangeAspect="1" noChangeArrowheads="1"/>
          </p:cNvPicPr>
          <p:nvPr/>
        </p:nvPicPr>
        <p:blipFill>
          <a:blip r:embed="rId2" cstate="print"/>
          <a:srcRect l="20113" t="12701" r="12376" b="21704"/>
          <a:stretch>
            <a:fillRect/>
          </a:stretch>
        </p:blipFill>
        <p:spPr bwMode="auto">
          <a:xfrm>
            <a:off x="304800" y="4419600"/>
            <a:ext cx="2765226" cy="209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58" name="Picture 2" descr="E:\DOCUMENTS\RPD\cast partial photo\IMG_5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10000"/>
            <a:ext cx="3068638" cy="230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343400"/>
            <a:ext cx="298975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4876800"/>
          </a:xfrm>
          <a:solidFill>
            <a:srgbClr val="FFFFCC"/>
          </a:solidFill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>
                <a:latin typeface="Comic Sans MS" pitchFamily="66" charset="0"/>
              </a:rPr>
              <a:t>12-14 </a:t>
            </a:r>
            <a:r>
              <a:rPr lang="en-US" sz="2400" dirty="0" err="1" smtClean="0">
                <a:latin typeface="Comic Sans MS" pitchFamily="66" charset="0"/>
              </a:rPr>
              <a:t>guage</a:t>
            </a:r>
            <a:r>
              <a:rPr lang="en-US" sz="2400" dirty="0" smtClean="0">
                <a:latin typeface="Comic Sans MS" pitchFamily="66" charset="0"/>
              </a:rPr>
              <a:t> half round wax and 18 </a:t>
            </a:r>
            <a:r>
              <a:rPr lang="en-US" sz="2400" dirty="0" err="1" smtClean="0">
                <a:latin typeface="Comic Sans MS" pitchFamily="66" charset="0"/>
              </a:rPr>
              <a:t>guage</a:t>
            </a:r>
            <a:r>
              <a:rPr lang="en-US" sz="2400" dirty="0" smtClean="0">
                <a:latin typeface="Comic Sans MS" pitchFamily="66" charset="0"/>
              </a:rPr>
              <a:t> round wax-ladder like framework rather than mesh pattern.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Not interfere with teeth arrangement-future adjustment</a:t>
            </a:r>
          </a:p>
          <a:p>
            <a:pPr>
              <a:buFont typeface="Wingdings 3" pitchFamily="18" charset="2"/>
              <a:buNone/>
            </a:pPr>
            <a:endParaRPr lang="en-IN" sz="2400" dirty="0" smtClean="0">
              <a:latin typeface="Comic Sans MS" pitchFamily="66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3124200" cy="230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2864" r="48149"/>
          <a:stretch>
            <a:fillRect/>
          </a:stretch>
        </p:blipFill>
        <p:spPr bwMode="auto">
          <a:xfrm>
            <a:off x="5105400" y="3352800"/>
            <a:ext cx="3200400" cy="2359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334000" y="5791200"/>
            <a:ext cx="271600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BEADS &amp; NAIL HEADS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77" y="5754469"/>
            <a:ext cx="312752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MESH PATTERN/ LADDER 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LIKE FRAMEWORK 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5"/>
          <p:cNvSpPr txBox="1">
            <a:spLocks noChangeArrowheads="1"/>
          </p:cNvSpPr>
          <p:nvPr/>
        </p:nvSpPr>
        <p:spPr bwMode="auto">
          <a:xfrm>
            <a:off x="304800" y="1828801"/>
            <a:ext cx="83978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 </a:t>
            </a:r>
            <a:r>
              <a:rPr lang="en-US" sz="2400" dirty="0" smtClean="0">
                <a:latin typeface="Britannic Bold" pitchFamily="34" charset="0"/>
              </a:rPr>
              <a:t>Porcelain</a:t>
            </a:r>
            <a:r>
              <a:rPr lang="en-US" sz="2400" dirty="0">
                <a:latin typeface="Britannic Bold" pitchFamily="34" charset="0"/>
              </a:rPr>
              <a:t>/ Resin Artificial Teeth with </a:t>
            </a:r>
            <a:r>
              <a:rPr lang="en-US" sz="2400" dirty="0" smtClean="0">
                <a:latin typeface="Britannic Bold" pitchFamily="34" charset="0"/>
              </a:rPr>
              <a:t>Resin</a:t>
            </a:r>
          </a:p>
          <a:p>
            <a:pPr>
              <a:buClr>
                <a:srgbClr val="FF0000"/>
              </a:buClr>
              <a:buSzPct val="150000"/>
              <a:buFont typeface="Arial" pitchFamily="34" charset="0"/>
              <a:buChar char="•"/>
            </a:pPr>
            <a:endParaRPr lang="en-US" sz="2400" dirty="0" smtClean="0">
              <a:latin typeface="Britannic Bold" pitchFamily="34" charset="0"/>
            </a:endParaRP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en-US" sz="2400" dirty="0" smtClean="0">
                <a:latin typeface="Britannic Bold" pitchFamily="34" charset="0"/>
              </a:rPr>
              <a:t>  Porcelain/ Resin Tube Teeth &amp; Facings Cemented Directly  </a:t>
            </a:r>
          </a:p>
          <a:p>
            <a:pPr>
              <a:buClr>
                <a:srgbClr val="FF0000"/>
              </a:buClr>
              <a:buSzPct val="150000"/>
            </a:pPr>
            <a:r>
              <a:rPr lang="en-US" sz="2400" dirty="0" smtClean="0">
                <a:latin typeface="Britannic Bold" pitchFamily="34" charset="0"/>
              </a:rPr>
              <a:t>    to Metal Bases </a:t>
            </a:r>
          </a:p>
          <a:p>
            <a:pPr>
              <a:buClr>
                <a:srgbClr val="FF0000"/>
              </a:buClr>
              <a:buSzPct val="150000"/>
            </a:pPr>
            <a:endParaRPr lang="en-US" sz="2400" dirty="0" smtClean="0">
              <a:latin typeface="Britannic Bold" pitchFamily="34" charset="0"/>
            </a:endParaRP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en-US" sz="2400" dirty="0" smtClean="0">
                <a:latin typeface="Britannic Bold" pitchFamily="34" charset="0"/>
              </a:rPr>
              <a:t>  Resin Teeth Processed Directly To Metal Bases</a:t>
            </a: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endParaRPr lang="en-US" sz="2400" dirty="0" smtClean="0">
              <a:latin typeface="Britannic Bold" pitchFamily="34" charset="0"/>
            </a:endParaRP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en-US" sz="2400" dirty="0" smtClean="0">
                <a:latin typeface="Britannic Bold" pitchFamily="34" charset="0"/>
              </a:rPr>
              <a:t>  Metal Teeth Cast With Frame Work</a:t>
            </a: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endParaRPr lang="en-US" sz="2400" dirty="0" smtClean="0">
              <a:latin typeface="Britannic Bold" pitchFamily="34" charset="0"/>
            </a:endParaRPr>
          </a:p>
          <a:p>
            <a:pPr>
              <a:buClr>
                <a:srgbClr val="FF0000"/>
              </a:buClr>
              <a:buSzPct val="150000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80903" name="Title 1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US" sz="3200" dirty="0" smtClean="0">
                <a:latin typeface="Britannic Bold" pitchFamily="34" charset="0"/>
              </a:rPr>
              <a:t>Methods Of Attaching Artificial Teeth</a:t>
            </a:r>
            <a:endParaRPr lang="en-IN" sz="3200" dirty="0" smtClean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Britannic Bold" pitchFamily="34" charset="0"/>
              </a:rPr>
              <a:t>  Porcelain or acrylic resin teeth attached with       </a:t>
            </a:r>
            <a:br>
              <a:rPr lang="en-US" sz="3200" dirty="0" smtClean="0">
                <a:solidFill>
                  <a:schemeClr val="bg1"/>
                </a:solidFill>
                <a:latin typeface="Britannic Bold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Britannic Bold" pitchFamily="34" charset="0"/>
              </a:rPr>
              <a:t>               acrylic resin</a:t>
            </a:r>
            <a:endParaRPr lang="en-IN" sz="3200" dirty="0" smtClean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724400"/>
          </a:xfrm>
          <a:solidFill>
            <a:srgbClr val="FFFFCC"/>
          </a:solidFill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Porcelain teeth</a:t>
            </a:r>
            <a:r>
              <a:rPr lang="en-US" sz="2400" dirty="0" smtClean="0">
                <a:latin typeface="Comic Sans MS" pitchFamily="66" charset="0"/>
              </a:rPr>
              <a:t>, mechanically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retained by acrylic resin denture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base in their </a:t>
            </a:r>
            <a:r>
              <a:rPr lang="en-US" sz="2400" b="1" dirty="0" err="1" smtClean="0">
                <a:latin typeface="Comic Sans MS" pitchFamily="66" charset="0"/>
              </a:rPr>
              <a:t>diatoric</a:t>
            </a:r>
            <a:r>
              <a:rPr lang="en-US" sz="2400" b="1" dirty="0" smtClean="0">
                <a:latin typeface="Comic Sans MS" pitchFamily="66" charset="0"/>
              </a:rPr>
              <a:t> holes </a:t>
            </a:r>
            <a:r>
              <a:rPr lang="en-US" sz="2400" dirty="0" smtClean="0">
                <a:latin typeface="Comic Sans MS" pitchFamily="66" charset="0"/>
              </a:rPr>
              <a:t>and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</a:t>
            </a:r>
            <a:r>
              <a:rPr lang="en-US" sz="2400" b="1" dirty="0" smtClean="0">
                <a:latin typeface="Comic Sans MS" pitchFamily="66" charset="0"/>
              </a:rPr>
              <a:t>retention pins.</a:t>
            </a:r>
          </a:p>
          <a:p>
            <a:pPr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Acrylic resin teeth</a:t>
            </a:r>
            <a:r>
              <a:rPr lang="en-US" sz="2400" dirty="0" smtClean="0">
                <a:latin typeface="Comic Sans MS" pitchFamily="66" charset="0"/>
              </a:rPr>
              <a:t> retained by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chemical union with acrylic resin of denture base. 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Separation occurring b/w acrylic resin and metal .</a:t>
            </a:r>
          </a:p>
          <a:p>
            <a:endParaRPr lang="en-IN" sz="2400" dirty="0" smtClean="0"/>
          </a:p>
          <a:p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41988" name="Picture 4" descr="C:\Users\bibin\Desktop\19042010070.jpg"/>
          <p:cNvPicPr>
            <a:picLocks noChangeAspect="1" noChangeArrowheads="1"/>
          </p:cNvPicPr>
          <p:nvPr/>
        </p:nvPicPr>
        <p:blipFill>
          <a:blip r:embed="rId2" cstate="print"/>
          <a:srcRect l="24934" t="25563" r="21057" b="42284"/>
          <a:stretch>
            <a:fillRect/>
          </a:stretch>
        </p:blipFill>
        <p:spPr bwMode="auto">
          <a:xfrm>
            <a:off x="5486400" y="1371600"/>
            <a:ext cx="362712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US" sz="3200" dirty="0" smtClean="0">
                <a:latin typeface="Britannic Bold" pitchFamily="34" charset="0"/>
              </a:rPr>
              <a:t>Porcelain or resin tube teeth and facings cemented directly to metal bases.</a:t>
            </a:r>
            <a:endParaRPr lang="en-IN" sz="3200" dirty="0" smtClean="0">
              <a:latin typeface="Britannic Bold" pitchFamily="34" charset="0"/>
            </a:endParaRPr>
          </a:p>
        </p:txBody>
      </p:sp>
      <p:sp>
        <p:nvSpPr>
          <p:cNvPr id="83971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36576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>
              <a:buFont typeface="Wingdings 3" pitchFamily="18" charset="2"/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Modification of this method is attachment of ready made acrylic resin teeth to the metal base with acrylic resin of same shade(pressing).</a:t>
            </a:r>
          </a:p>
          <a:p>
            <a:r>
              <a:rPr lang="en-US" sz="2400" dirty="0" smtClean="0">
                <a:latin typeface="Comic Sans MS" pitchFamily="66" charset="0"/>
              </a:rPr>
              <a:t>Particularly applicable for ant replacements.</a:t>
            </a:r>
            <a:endParaRPr lang="en-IN" sz="2400" dirty="0" smtClean="0">
              <a:latin typeface="Comic Sans MS" pitchFamily="66" charset="0"/>
            </a:endParaRPr>
          </a:p>
          <a:p>
            <a:pPr>
              <a:buFont typeface="Wingdings 3" pitchFamily="18" charset="2"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dirty="0" smtClean="0">
                <a:latin typeface="Comic Sans MS" pitchFamily="66" charset="0"/>
              </a:rPr>
              <a:t> </a:t>
            </a:r>
            <a:endParaRPr lang="en-US" sz="2400" dirty="0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 l="52333"/>
          <a:stretch>
            <a:fillRect/>
          </a:stretch>
        </p:blipFill>
        <p:spPr bwMode="auto">
          <a:xfrm>
            <a:off x="1905000" y="3657600"/>
            <a:ext cx="4082716" cy="298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600"/>
            <a:ext cx="58197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667000"/>
            <a:ext cx="62007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latin typeface="Britannic Bold" pitchFamily="34" charset="0"/>
              </a:rPr>
              <a:t>            </a:t>
            </a:r>
            <a:br>
              <a:rPr lang="en-US" sz="4000" dirty="0" smtClean="0">
                <a:latin typeface="Britannic Bold" pitchFamily="34" charset="0"/>
              </a:rPr>
            </a:br>
            <a:r>
              <a:rPr lang="en-US" sz="4000" dirty="0" smtClean="0">
                <a:latin typeface="Britannic Bold" pitchFamily="34" charset="0"/>
              </a:rPr>
              <a:t>                        Definition</a:t>
            </a:r>
            <a:r>
              <a:rPr lang="en-US" sz="4000" dirty="0" smtClean="0">
                <a:solidFill>
                  <a:srgbClr val="000066"/>
                </a:solidFill>
                <a:latin typeface="Britannic Bold" pitchFamily="34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</a:rPr>
              <a:t/>
            </a:r>
            <a:br>
              <a:rPr lang="en-US" dirty="0" smtClean="0">
                <a:solidFill>
                  <a:srgbClr val="000066"/>
                </a:solidFill>
              </a:rPr>
            </a:br>
            <a:endParaRPr lang="en-IN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25146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“Denture base is that part of the removable partial denture which rests on oral mucosa and to which teeth are attached”.</a:t>
            </a:r>
            <a:endParaRPr lang="en-IN" sz="2800" dirty="0">
              <a:latin typeface="Comic Sans MS" pitchFamily="66" charset="0"/>
            </a:endParaRPr>
          </a:p>
        </p:txBody>
      </p:sp>
      <p:pic>
        <p:nvPicPr>
          <p:cNvPr id="6" name="Picture 6" descr="http://c1-preview.prosites.com/36115/wy/images/Removable%20Partial%20Dentures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89960"/>
            <a:ext cx="3429000" cy="3291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marketplace.dentalproductsreport.com/community/UserFiles/Ad-Photo-4854-1.jpg"/>
          <p:cNvPicPr>
            <a:picLocks noChangeAspect="1" noChangeArrowheads="1"/>
          </p:cNvPicPr>
          <p:nvPr/>
        </p:nvPicPr>
        <p:blipFill>
          <a:blip r:embed="rId3" cstate="print"/>
          <a:srcRect l="14815" t="18519" r="11111" b="16667"/>
          <a:stretch>
            <a:fillRect/>
          </a:stretch>
        </p:blipFill>
        <p:spPr bwMode="auto">
          <a:xfrm>
            <a:off x="381000" y="3648075"/>
            <a:ext cx="3581400" cy="3133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  <a:solidFill>
            <a:srgbClr val="FFFFCC"/>
          </a:solidFill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Disadvantages </a:t>
            </a:r>
          </a:p>
          <a:p>
            <a:pPr>
              <a:buFont typeface="Wingdings 3" pitchFamily="18" charset="2"/>
              <a:buNone/>
            </a:pP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Difficulties in obtaining satisfactory occlusion.</a:t>
            </a:r>
          </a:p>
          <a:p>
            <a:r>
              <a:rPr lang="en-US" sz="2400" dirty="0" smtClean="0">
                <a:latin typeface="Comic Sans MS" pitchFamily="66" charset="0"/>
              </a:rPr>
              <a:t>Lack of adequate contours for functional tongue and cheek contact. </a:t>
            </a:r>
          </a:p>
          <a:p>
            <a:r>
              <a:rPr lang="en-US" sz="2400" dirty="0" err="1" smtClean="0">
                <a:latin typeface="Comic Sans MS" pitchFamily="66" charset="0"/>
              </a:rPr>
              <a:t>Unesthetic</a:t>
            </a:r>
            <a:r>
              <a:rPr lang="en-US" sz="2400" dirty="0" smtClean="0">
                <a:latin typeface="Comic Sans MS" pitchFamily="66" charset="0"/>
              </a:rPr>
              <a:t> display of metal at gingival margins.</a:t>
            </a:r>
          </a:p>
          <a:p>
            <a:endParaRPr lang="en-US" sz="2400" dirty="0" smtClean="0"/>
          </a:p>
          <a:p>
            <a:endParaRPr lang="en-IN" sz="2400" dirty="0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7600"/>
            <a:ext cx="360078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US" sz="3200" dirty="0" smtClean="0">
                <a:latin typeface="Britannic Bold" pitchFamily="34" charset="0"/>
              </a:rPr>
              <a:t>Resin teeth processed directly to</a:t>
            </a:r>
            <a:br>
              <a:rPr lang="en-US" sz="3200" dirty="0" smtClean="0">
                <a:latin typeface="Britannic Bold" pitchFamily="34" charset="0"/>
              </a:rPr>
            </a:br>
            <a:r>
              <a:rPr lang="en-US" sz="3200" dirty="0" smtClean="0">
                <a:latin typeface="Britannic Bold" pitchFamily="34" charset="0"/>
              </a:rPr>
              <a:t> metal bases</a:t>
            </a:r>
            <a:endParaRPr lang="en-IN" sz="3200" dirty="0" smtClean="0">
              <a:latin typeface="Britannic Bold" pitchFamily="34" charset="0"/>
            </a:endParaRPr>
          </a:p>
        </p:txBody>
      </p:sp>
      <p:sp>
        <p:nvSpPr>
          <p:cNvPr id="87043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267200"/>
          </a:xfrm>
          <a:solidFill>
            <a:srgbClr val="FFFFCC"/>
          </a:solidFill>
        </p:spPr>
        <p:txBody>
          <a:bodyPr>
            <a:normAutofit/>
          </a:bodyPr>
          <a:lstStyle/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err="1" smtClean="0">
                <a:latin typeface="Comic Sans MS" pitchFamily="66" charset="0"/>
              </a:rPr>
              <a:t>Occlusal</a:t>
            </a:r>
            <a:r>
              <a:rPr lang="en-US" sz="2400" dirty="0" smtClean="0">
                <a:latin typeface="Comic Sans MS" pitchFamily="66" charset="0"/>
              </a:rPr>
              <a:t> relation established in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mouth and transferred to articulator.</a:t>
            </a:r>
          </a:p>
          <a:p>
            <a:pPr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Teeth can be carved or processed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in acrylic resin of proper shade.</a:t>
            </a:r>
          </a:p>
          <a:p>
            <a:pPr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Long, </a:t>
            </a:r>
            <a:r>
              <a:rPr lang="en-US" sz="2400" dirty="0" err="1" smtClean="0">
                <a:latin typeface="Comic Sans MS" pitchFamily="66" charset="0"/>
              </a:rPr>
              <a:t>short,wide</a:t>
            </a:r>
            <a:r>
              <a:rPr lang="en-US" sz="2400" dirty="0" smtClean="0">
                <a:latin typeface="Comic Sans MS" pitchFamily="66" charset="0"/>
              </a:rPr>
              <a:t> or narrow teeth may be created when necessary to fill spaces.</a:t>
            </a:r>
          </a:p>
          <a:p>
            <a:pPr>
              <a:buNone/>
            </a:pPr>
            <a:endParaRPr lang="en-IN" sz="2400" dirty="0" smtClean="0">
              <a:latin typeface="Comic Sans MS" pitchFamily="66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6528" y="990600"/>
            <a:ext cx="321747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Britannic Bold" pitchFamily="34" charset="0"/>
              </a:rPr>
              <a:t>METAL TEETH</a:t>
            </a:r>
            <a:endParaRPr lang="en-IN" sz="3200" dirty="0" smtClean="0">
              <a:latin typeface="Britannic Bold" pitchFamily="34" charset="0"/>
            </a:endParaRPr>
          </a:p>
        </p:txBody>
      </p:sp>
      <p:sp>
        <p:nvSpPr>
          <p:cNvPr id="88067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4525963"/>
          </a:xfrm>
          <a:solidFill>
            <a:srgbClr val="FFFFCC"/>
          </a:solidFill>
        </p:spPr>
        <p:txBody>
          <a:bodyPr>
            <a:normAutofit/>
          </a:bodyPr>
          <a:lstStyle/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Occasionally a second molar tooth may be replaced as part of partial denture casting.</a:t>
            </a:r>
          </a:p>
          <a:p>
            <a:r>
              <a:rPr lang="en-US" sz="2400" dirty="0" smtClean="0">
                <a:latin typeface="Comic Sans MS" pitchFamily="66" charset="0"/>
              </a:rPr>
              <a:t>Space too limited for attachment of an artificial tooth.</a:t>
            </a:r>
          </a:p>
          <a:p>
            <a:r>
              <a:rPr lang="en-US" sz="2400" dirty="0" smtClean="0">
                <a:latin typeface="Comic Sans MS" pitchFamily="66" charset="0"/>
              </a:rPr>
              <a:t>Should be used only to fill a space and to prevent tooth extrusion.</a:t>
            </a:r>
            <a:endParaRPr lang="en-IN" sz="2400" dirty="0" smtClean="0">
              <a:latin typeface="Comic Sans MS" pitchFamily="66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267200"/>
            <a:ext cx="3657600" cy="2483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92D050"/>
          </a:solidFill>
        </p:spPr>
        <p:txBody>
          <a:bodyPr/>
          <a:lstStyle/>
          <a:p>
            <a:r>
              <a:rPr lang="en-US" sz="3600" dirty="0" smtClean="0">
                <a:latin typeface="Britannic Bold" pitchFamily="34" charset="0"/>
              </a:rPr>
              <a:t>NEED FOR RELINING</a:t>
            </a:r>
            <a:endParaRPr lang="en-IN" sz="3600" dirty="0" smtClean="0">
              <a:latin typeface="Britannic Bold" pitchFamily="34" charset="0"/>
            </a:endParaRPr>
          </a:p>
        </p:txBody>
      </p:sp>
      <p:sp>
        <p:nvSpPr>
          <p:cNvPr id="91139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3505200"/>
          </a:xfrm>
          <a:solidFill>
            <a:srgbClr val="FFFFCC"/>
          </a:solidFill>
        </p:spPr>
        <p:txBody>
          <a:bodyPr/>
          <a:lstStyle/>
          <a:p>
            <a:r>
              <a:rPr lang="en-US" sz="2400" dirty="0" smtClean="0">
                <a:latin typeface="Comic Sans MS" pitchFamily="66" charset="0"/>
              </a:rPr>
              <a:t>Distal extension base differs from tooth supported base-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made of material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relined.</a:t>
            </a:r>
          </a:p>
          <a:p>
            <a:r>
              <a:rPr lang="en-US" sz="2400" dirty="0" smtClean="0">
                <a:latin typeface="Comic Sans MS" pitchFamily="66" charset="0"/>
              </a:rPr>
              <a:t>Acrylic resin denture base materials that can be relined.</a:t>
            </a:r>
          </a:p>
          <a:p>
            <a:endParaRPr lang="en-US" sz="2400" dirty="0" smtClean="0"/>
          </a:p>
          <a:p>
            <a:endParaRPr lang="en-IN" sz="2400" dirty="0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 r="22893" b="10811"/>
          <a:stretch>
            <a:fillRect/>
          </a:stretch>
        </p:blipFill>
        <p:spPr bwMode="auto">
          <a:xfrm flipV="1">
            <a:off x="457200" y="4076680"/>
            <a:ext cx="3602038" cy="247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582" y="4033242"/>
            <a:ext cx="3514618" cy="244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944562"/>
          </a:xfrm>
          <a:solidFill>
            <a:srgbClr val="92D050"/>
          </a:solidFill>
        </p:spPr>
        <p:txBody>
          <a:bodyPr/>
          <a:lstStyle/>
          <a:p>
            <a:r>
              <a:rPr lang="en-US" sz="3200" dirty="0" smtClean="0">
                <a:latin typeface="Britannic Bold" pitchFamily="34" charset="0"/>
              </a:rPr>
              <a:t>STRESS - BREAKERS</a:t>
            </a:r>
            <a:endParaRPr lang="en-IN" sz="3200" dirty="0" smtClean="0">
              <a:latin typeface="Britannic Bold" pitchFamily="34" charset="0"/>
            </a:endParaRPr>
          </a:p>
        </p:txBody>
      </p:sp>
      <p:sp>
        <p:nvSpPr>
          <p:cNvPr id="96259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  <a:solidFill>
            <a:srgbClr val="FFFFCC"/>
          </a:solidFill>
        </p:spPr>
        <p:txBody>
          <a:bodyPr/>
          <a:lstStyle/>
          <a:p>
            <a:r>
              <a:rPr lang="en-US" sz="2400" dirty="0" smtClean="0"/>
              <a:t>In distal extension situations-rigid connection b/w denture base and supporting teeth account for the base </a:t>
            </a:r>
            <a:r>
              <a:rPr lang="en-US" sz="2400" dirty="0" err="1" smtClean="0"/>
              <a:t>movt</a:t>
            </a:r>
            <a:r>
              <a:rPr lang="en-US" sz="2400" dirty="0" smtClean="0"/>
              <a:t>. without causing tooth or tissue damage. </a:t>
            </a:r>
          </a:p>
          <a:p>
            <a:pPr>
              <a:buNone/>
            </a:pPr>
            <a:r>
              <a:rPr lang="en-US" sz="2400" dirty="0" smtClean="0"/>
              <a:t>Two types of stress breaking design.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Tapered, wrought wire retentive clasp-flexibility.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stress breaking-separating action of retaining elements from denture base</a:t>
            </a:r>
            <a:endParaRPr lang="en-IN" dirty="0" smtClean="0"/>
          </a:p>
          <a:p>
            <a:endParaRPr lang="en-US" sz="2400" dirty="0" smtClean="0"/>
          </a:p>
        </p:txBody>
      </p:sp>
      <p:pic>
        <p:nvPicPr>
          <p:cNvPr id="6" name="Picture 2" descr="C:\Documents and Settings\Dr. Niraj\My Documents\My Pictures\Picture14.png"/>
          <p:cNvPicPr>
            <a:picLocks noChangeAspect="1" noChangeArrowheads="1"/>
          </p:cNvPicPr>
          <p:nvPr/>
        </p:nvPicPr>
        <p:blipFill>
          <a:blip r:embed="rId2"/>
          <a:srcRect l="2023" t="1243" r="4899" b="900"/>
          <a:stretch>
            <a:fillRect/>
          </a:stretch>
        </p:blipFill>
        <p:spPr bwMode="auto">
          <a:xfrm>
            <a:off x="1219200" y="4267200"/>
            <a:ext cx="2912076" cy="234232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91000"/>
            <a:ext cx="2438400" cy="241389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9728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/>
          </a:p>
          <a:p>
            <a:endParaRPr lang="en-IN" sz="2400" dirty="0" smtClean="0"/>
          </a:p>
        </p:txBody>
      </p:sp>
      <p:pic>
        <p:nvPicPr>
          <p:cNvPr id="72706" name="Picture 2" descr="C:\Documents and Settings\n sir\My Documents\My Pictures\New Folder\298174_2256503724949_1019027598_2454269_2078695035_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381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3752671"/>
            <a:ext cx="5486400" cy="12003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-1143000" y="1143000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Tx/>
              <a:buChar char="•"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Tx/>
              <a:buChar char="•"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Tx/>
              <a:buChar char="•"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Tx/>
              <a:buChar char="•"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Tx/>
              <a:buChar char="•"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Tx/>
              <a:buChar char="•"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Tx/>
              <a:buChar char="•"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Tx/>
              <a:buChar char="•"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Tx/>
              <a:buChar char="•"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Tx/>
              <a:buChar char="•"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Tx/>
              <a:buChar char="•"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Tx/>
              <a:buChar char="•"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52500" lnSpcReduction="20000"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              </a:t>
            </a:r>
            <a:br>
              <a:rPr lang="en-US" sz="4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</a:br>
            <a:r>
              <a:rPr lang="en-US" sz="4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           </a:t>
            </a:r>
            <a:r>
              <a:rPr lang="en-US" sz="6100" dirty="0" smtClean="0">
                <a:latin typeface="Britannic Bold" pitchFamily="34" charset="0"/>
              </a:rPr>
              <a:t>REQUISITES </a:t>
            </a:r>
            <a:r>
              <a:rPr lang="en-US" sz="6100" dirty="0">
                <a:latin typeface="Britannic Bold" pitchFamily="34" charset="0"/>
              </a:rPr>
              <a:t>FOR IDEAL DENTURE BASE</a:t>
            </a:r>
            <a:br>
              <a:rPr lang="en-US" sz="6100" dirty="0">
                <a:latin typeface="Britannic Bold" pitchFamily="34" charset="0"/>
              </a:rPr>
            </a:br>
            <a:endParaRPr lang="en-IN" sz="61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600200"/>
            <a:ext cx="8382000" cy="4893647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>
                <a:latin typeface="Comic Sans MS" pitchFamily="66" charset="0"/>
              </a:rPr>
              <a:t>Accuracy of Adaptation To Tissues </a:t>
            </a:r>
            <a:r>
              <a:rPr lang="en-US" sz="2400" dirty="0" smtClean="0">
                <a:latin typeface="Comic Sans MS" pitchFamily="66" charset="0"/>
              </a:rPr>
              <a:t>With </a:t>
            </a:r>
            <a:r>
              <a:rPr lang="en-US" sz="2400" dirty="0">
                <a:latin typeface="Comic Sans MS" pitchFamily="66" charset="0"/>
              </a:rPr>
              <a:t>Low Volume 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defRPr/>
            </a:pPr>
            <a:r>
              <a:rPr lang="en-US" sz="2400" dirty="0" smtClean="0">
                <a:latin typeface="Comic Sans MS" pitchFamily="66" charset="0"/>
              </a:rPr>
              <a:t>  Change</a:t>
            </a:r>
            <a:endParaRPr lang="en-US" sz="24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defRPr/>
            </a:pPr>
            <a:endParaRPr lang="en-US" sz="24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>
                <a:latin typeface="Comic Sans MS" pitchFamily="66" charset="0"/>
              </a:rPr>
              <a:t>  Dense non irritating surface capable </a:t>
            </a:r>
            <a:endParaRPr lang="en-US" sz="2400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defRPr/>
            </a:pPr>
            <a:r>
              <a:rPr lang="en-US" sz="2400" dirty="0" smtClean="0">
                <a:latin typeface="Comic Sans MS" pitchFamily="66" charset="0"/>
              </a:rPr>
              <a:t>    of </a:t>
            </a:r>
            <a:r>
              <a:rPr lang="en-US" sz="2400" dirty="0">
                <a:latin typeface="Comic Sans MS" pitchFamily="66" charset="0"/>
              </a:rPr>
              <a:t>receiving &amp; </a:t>
            </a:r>
            <a:r>
              <a:rPr lang="en-US" sz="2400" dirty="0" smtClean="0">
                <a:latin typeface="Comic Sans MS" pitchFamily="66" charset="0"/>
              </a:rPr>
              <a:t>maintaining </a:t>
            </a:r>
            <a:r>
              <a:rPr lang="en-US" sz="2400" dirty="0">
                <a:latin typeface="Comic Sans MS" pitchFamily="66" charset="0"/>
              </a:rPr>
              <a:t>a good finish.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defRPr/>
            </a:pPr>
            <a:endParaRPr lang="en-US" sz="24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Biocompatible </a:t>
            </a:r>
            <a:endParaRPr lang="en-US" sz="24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endParaRPr lang="en-US" sz="24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>
                <a:latin typeface="Comic Sans MS" pitchFamily="66" charset="0"/>
              </a:rPr>
              <a:t>Thermal conductivity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endParaRPr lang="en-US" sz="24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>
                <a:latin typeface="Comic Sans MS" pitchFamily="66" charset="0"/>
              </a:rPr>
              <a:t> Low specific gravity – Lightness in mouth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endParaRPr lang="en-US" sz="24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Esthetic</a:t>
            </a:r>
            <a:endParaRPr lang="en-US" sz="2400" dirty="0">
              <a:latin typeface="+mn-lt"/>
            </a:endParaRPr>
          </a:p>
        </p:txBody>
      </p:sp>
      <p:pic>
        <p:nvPicPr>
          <p:cNvPr id="5" name="Picture 8" descr="http://marketplace.dentalproductsreport.com/community/UserFiles/Ad-Photo-4854-1.jpg"/>
          <p:cNvPicPr>
            <a:picLocks noChangeAspect="1" noChangeArrowheads="1"/>
          </p:cNvPicPr>
          <p:nvPr/>
        </p:nvPicPr>
        <p:blipFill>
          <a:blip r:embed="rId2" cstate="print"/>
          <a:srcRect l="14815" t="18519" r="11111" b="16667"/>
          <a:stretch>
            <a:fillRect/>
          </a:stretch>
        </p:blipFill>
        <p:spPr bwMode="auto">
          <a:xfrm>
            <a:off x="5943600" y="2971800"/>
            <a:ext cx="3233057" cy="2828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457200" y="1371600"/>
            <a:ext cx="7924800" cy="45243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0099"/>
              </a:buClr>
              <a:buSzPct val="150000"/>
            </a:pPr>
            <a:r>
              <a:rPr lang="en-US" sz="2400" dirty="0">
                <a:latin typeface="Comic Sans MS" pitchFamily="66" charset="0"/>
              </a:rPr>
              <a:t> </a:t>
            </a: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 Dimensional stability</a:t>
            </a:r>
          </a:p>
          <a:p>
            <a:pPr>
              <a:buClr>
                <a:srgbClr val="990099"/>
              </a:buClr>
              <a:buSzPct val="150000"/>
            </a:pPr>
            <a:r>
              <a:rPr lang="en-US" sz="2400" dirty="0">
                <a:latin typeface="Comic Sans MS" pitchFamily="66" charset="0"/>
              </a:rPr>
              <a:t> </a:t>
            </a: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 Sufficient strength – Resistance to fracture</a:t>
            </a:r>
          </a:p>
          <a:p>
            <a:pPr>
              <a:buClr>
                <a:srgbClr val="990099"/>
              </a:buClr>
              <a:buSzPct val="150000"/>
            </a:pPr>
            <a:r>
              <a:rPr lang="en-US" sz="2400" dirty="0">
                <a:latin typeface="Comic Sans MS" pitchFamily="66" charset="0"/>
              </a:rPr>
              <a:t>   /</a:t>
            </a:r>
            <a:r>
              <a:rPr lang="en-US" sz="2400" dirty="0" smtClean="0">
                <a:latin typeface="Comic Sans MS" pitchFamily="66" charset="0"/>
              </a:rPr>
              <a:t>distortion- </a:t>
            </a:r>
            <a:r>
              <a:rPr lang="en-US" sz="2400" dirty="0">
                <a:latin typeface="Comic Sans MS" pitchFamily="66" charset="0"/>
              </a:rPr>
              <a:t>Resist deformation</a:t>
            </a:r>
          </a:p>
          <a:p>
            <a:pPr>
              <a:buClr>
                <a:srgbClr val="990099"/>
              </a:buClr>
              <a:buSzPct val="150000"/>
            </a:pPr>
            <a:endParaRPr lang="en-US" sz="2400" dirty="0">
              <a:latin typeface="Comic Sans MS" pitchFamily="66" charset="0"/>
            </a:endParaRP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 Self cleansing</a:t>
            </a: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 Low Cost</a:t>
            </a: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 Potential for future relining</a:t>
            </a: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9" name="Picture 8" descr="http://marketplace.dentalproductsreport.com/community/UserFiles/Ad-Photo-4854-1.jpg"/>
          <p:cNvPicPr>
            <a:picLocks noChangeAspect="1" noChangeArrowheads="1"/>
          </p:cNvPicPr>
          <p:nvPr/>
        </p:nvPicPr>
        <p:blipFill>
          <a:blip r:embed="rId2" cstate="print"/>
          <a:srcRect l="14815" t="18519" r="11111" b="16667"/>
          <a:stretch>
            <a:fillRect/>
          </a:stretch>
        </p:blipFill>
        <p:spPr bwMode="auto">
          <a:xfrm>
            <a:off x="5410200" y="-19050"/>
            <a:ext cx="2895600" cy="253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191000"/>
          </a:xfrm>
          <a:solidFill>
            <a:srgbClr val="FFFFCC"/>
          </a:solidFill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r>
              <a:rPr lang="en-US" sz="2400" smtClean="0">
                <a:latin typeface="Comic Sans MS" pitchFamily="66" charset="0"/>
              </a:rPr>
              <a:t>Esthetics </a:t>
            </a:r>
          </a:p>
          <a:p>
            <a:r>
              <a:rPr lang="en-US" sz="2400" smtClean="0">
                <a:latin typeface="Comic Sans MS" pitchFamily="66" charset="0"/>
              </a:rPr>
              <a:t>Support and retain artificial teeth </a:t>
            </a:r>
          </a:p>
          <a:p>
            <a:r>
              <a:rPr lang="en-US" sz="2400" smtClean="0">
                <a:latin typeface="Comic Sans MS" pitchFamily="66" charset="0"/>
              </a:rPr>
              <a:t>Assist in transfer of occlusal forces directly to abutment teeth through rests.</a:t>
            </a:r>
          </a:p>
          <a:p>
            <a:r>
              <a:rPr lang="en-US" sz="2400" smtClean="0">
                <a:latin typeface="Comic Sans MS" pitchFamily="66" charset="0"/>
              </a:rPr>
              <a:t>Prevent vertical and horizontal migration of remaining natural teeth.</a:t>
            </a:r>
          </a:p>
          <a:p>
            <a:r>
              <a:rPr lang="en-US" sz="2400" smtClean="0">
                <a:latin typeface="Comic Sans MS" pitchFamily="66" charset="0"/>
              </a:rPr>
              <a:t>Eliminate undesirable food traps.</a:t>
            </a:r>
          </a:p>
          <a:p>
            <a:r>
              <a:rPr lang="en-US" sz="2400" smtClean="0">
                <a:latin typeface="Comic Sans MS" pitchFamily="66" charset="0"/>
              </a:rPr>
              <a:t>Stimulates the underlying tissue.</a:t>
            </a:r>
          </a:p>
          <a:p>
            <a:endParaRPr lang="en-IN" sz="2400" smtClean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12003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3" pitchFamily="18" charset="2"/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                                           </a:t>
            </a:r>
            <a:r>
              <a:rPr lang="en-US" sz="3600" dirty="0" smtClean="0">
                <a:latin typeface="Britannic Bold" pitchFamily="34" charset="0"/>
              </a:rPr>
              <a:t>FUNCTIONS </a:t>
            </a:r>
          </a:p>
          <a:p>
            <a:pPr>
              <a:buFont typeface="Wingdings 3" pitchFamily="18" charset="2"/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4" descr="http://marketplace.dentalproductsreport.com/community/UserFiles/Ad-Photo-4854-1.jpg"/>
          <p:cNvPicPr>
            <a:picLocks noChangeAspect="1" noChangeArrowheads="1"/>
          </p:cNvPicPr>
          <p:nvPr/>
        </p:nvPicPr>
        <p:blipFill>
          <a:blip r:embed="rId2" cstate="print"/>
          <a:srcRect l="14815" t="18519" r="11111" b="16667"/>
          <a:stretch>
            <a:fillRect/>
          </a:stretch>
        </p:blipFill>
        <p:spPr bwMode="auto">
          <a:xfrm>
            <a:off x="5943600" y="381000"/>
            <a:ext cx="2895600" cy="253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</a:t>
            </a:r>
            <a:r>
              <a:rPr lang="en-US" b="1" dirty="0" smtClean="0">
                <a:latin typeface="Britannic Bold" pitchFamily="34" charset="0"/>
              </a:rPr>
              <a:t>TYPES</a:t>
            </a:r>
            <a:r>
              <a:rPr lang="en-US" dirty="0" smtClean="0">
                <a:latin typeface="Britannic Bold" pitchFamily="34" charset="0"/>
              </a:rPr>
              <a:t> </a:t>
            </a:r>
            <a:br>
              <a:rPr lang="en-US" dirty="0" smtClean="0">
                <a:latin typeface="Britannic Bold" pitchFamily="34" charset="0"/>
              </a:rPr>
            </a:br>
            <a:endParaRPr lang="en-IN" dirty="0">
              <a:latin typeface="Britannic Bold" pitchFamily="34" charset="0"/>
            </a:endParaRP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381000" y="3962400"/>
            <a:ext cx="7391400" cy="2743200"/>
          </a:xfrm>
          <a:solidFill>
            <a:srgbClr val="CCFFCC"/>
          </a:solidFill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rgbClr val="000066"/>
                </a:solidFill>
              </a:rPr>
              <a:t>                   </a:t>
            </a:r>
          </a:p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8000" b="1" dirty="0">
                <a:solidFill>
                  <a:srgbClr val="000066"/>
                </a:solidFill>
              </a:rPr>
              <a:t> </a:t>
            </a:r>
            <a:r>
              <a:rPr lang="en-US" sz="11200" dirty="0" smtClean="0">
                <a:solidFill>
                  <a:srgbClr val="FF0000"/>
                </a:solidFill>
                <a:latin typeface="Britannic Bold" pitchFamily="34" charset="0"/>
              </a:rPr>
              <a:t>Metal -</a:t>
            </a:r>
          </a:p>
          <a:p>
            <a:pPr lvl="3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1200" dirty="0" smtClean="0">
                <a:latin typeface="Comic Sans MS" pitchFamily="66" charset="0"/>
              </a:rPr>
              <a:t>Gold</a:t>
            </a:r>
          </a:p>
          <a:p>
            <a:pPr lvl="3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1200" dirty="0" smtClean="0">
                <a:latin typeface="Comic Sans MS" pitchFamily="66" charset="0"/>
              </a:rPr>
              <a:t>Co-Cr</a:t>
            </a:r>
            <a:endParaRPr lang="en-US" sz="11200" dirty="0">
              <a:latin typeface="Comic Sans MS" pitchFamily="66" charset="0"/>
            </a:endParaRPr>
          </a:p>
          <a:p>
            <a:pPr lvl="3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1200" dirty="0" smtClean="0">
                <a:latin typeface="Comic Sans MS" pitchFamily="66" charset="0"/>
              </a:rPr>
              <a:t>Titanium</a:t>
            </a:r>
          </a:p>
          <a:p>
            <a:pPr lvl="3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1200" dirty="0" err="1" smtClean="0">
                <a:latin typeface="Comic Sans MS" pitchFamily="66" charset="0"/>
              </a:rPr>
              <a:t>Vitallium</a:t>
            </a:r>
            <a:endParaRPr lang="en-US" sz="112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8600" dirty="0" smtClean="0">
                <a:solidFill>
                  <a:srgbClr val="FF0000"/>
                </a:solidFill>
              </a:rPr>
              <a:t>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8600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1000" y="1524000"/>
            <a:ext cx="7467600" cy="22463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en-US" sz="3200">
                <a:solidFill>
                  <a:srgbClr val="FF0000"/>
                </a:solidFill>
                <a:latin typeface="Britannic Bold" pitchFamily="34" charset="0"/>
              </a:rPr>
              <a:t>Plastic -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>
                <a:latin typeface="Comic Sans MS" pitchFamily="66" charset="0"/>
              </a:rPr>
              <a:t> Acrylic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>
                <a:latin typeface="Comic Sans MS" pitchFamily="66" charset="0"/>
              </a:rPr>
              <a:t> Polystyrene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>
                <a:latin typeface="Comic Sans MS" pitchFamily="66" charset="0"/>
              </a:rPr>
              <a:t> Valplast </a:t>
            </a:r>
          </a:p>
          <a:p>
            <a:pPr>
              <a:buFont typeface="Wingdings 3" pitchFamily="18" charset="2"/>
              <a:buNone/>
            </a:pPr>
            <a:endParaRPr lang="en-US" sz="240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105400" y="4114800"/>
          <a:ext cx="3851275" cy="2455863"/>
        </p:xfrm>
        <a:graphic>
          <a:graphicData uri="http://schemas.openxmlformats.org/presentationml/2006/ole">
            <p:oleObj spid="_x0000_s1026" name="Photo Editor Photo" r:id="rId3" imgW="2314286" imgH="1476190" progId="">
              <p:embed/>
            </p:oleObj>
          </a:graphicData>
        </a:graphic>
      </p:graphicFrame>
      <p:pic>
        <p:nvPicPr>
          <p:cNvPr id="7" name="Picture 6" descr="http://c1-preview.prosites.com/36115/wy/images/Removable%20Partial%20Dentures0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19200"/>
            <a:ext cx="3032125" cy="2910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7086600" cy="19383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 </a:t>
            </a:r>
            <a:r>
              <a:rPr lang="en-US" sz="2400">
                <a:latin typeface="Comic Sans MS" pitchFamily="66" charset="0"/>
              </a:rPr>
              <a:t>Tooth supported partial dentures</a:t>
            </a:r>
          </a:p>
          <a:p>
            <a:pPr>
              <a:buFont typeface="Wingdings" pitchFamily="2" charset="2"/>
              <a:buChar char="§"/>
            </a:pPr>
            <a:endParaRPr lang="en-US" sz="240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>
                <a:latin typeface="Comic Sans MS" pitchFamily="66" charset="0"/>
              </a:rPr>
              <a:t>  Inadequate interarch space</a:t>
            </a: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0" y="3505200"/>
            <a:ext cx="6324600" cy="8921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Britannic Bold" pitchFamily="34" charset="0"/>
              </a:rPr>
              <a:t>  </a:t>
            </a:r>
            <a:r>
              <a:rPr lang="en-US" sz="2800">
                <a:latin typeface="Britannic Bold" pitchFamily="34" charset="0"/>
              </a:rPr>
              <a:t>Structural details</a:t>
            </a:r>
          </a:p>
          <a:p>
            <a:endParaRPr lang="en-US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8372" name="Title 10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  <a:solidFill>
            <a:srgbClr val="92D050"/>
          </a:solidFill>
        </p:spPr>
        <p:txBody>
          <a:bodyPr/>
          <a:lstStyle/>
          <a:p>
            <a:pPr algn="l"/>
            <a:r>
              <a:rPr lang="en-US" sz="3200" smtClean="0">
                <a:latin typeface="Britannic Bold" pitchFamily="34" charset="0"/>
              </a:rPr>
              <a:t>                        </a:t>
            </a:r>
            <a:r>
              <a:rPr lang="en-US" sz="3600" smtClean="0">
                <a:latin typeface="Britannic Bold" pitchFamily="34" charset="0"/>
              </a:rPr>
              <a:t>METAL BASE</a:t>
            </a:r>
            <a:endParaRPr lang="en-IN" sz="3600" smtClean="0">
              <a:latin typeface="Britannic Bold" pitchFamily="34" charset="0"/>
            </a:endParaRPr>
          </a:p>
        </p:txBody>
      </p:sp>
      <p:sp>
        <p:nvSpPr>
          <p:cNvPr id="58373" name="Rectangle 9"/>
          <p:cNvSpPr>
            <a:spLocks noChangeArrowheads="1"/>
          </p:cNvSpPr>
          <p:nvPr/>
        </p:nvSpPr>
        <p:spPr bwMode="auto">
          <a:xfrm>
            <a:off x="304800" y="4114800"/>
            <a:ext cx="7162800" cy="25241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Comic Sans MS" pitchFamily="66" charset="0"/>
              </a:rPr>
              <a:t>  </a:t>
            </a:r>
            <a:r>
              <a:rPr lang="en-US" sz="2400">
                <a:latin typeface="Comic Sans MS" pitchFamily="66" charset="0"/>
              </a:rPr>
              <a:t>Designed with optimum extension</a:t>
            </a:r>
          </a:p>
          <a:p>
            <a:pPr>
              <a:buFont typeface="Wingdings" pitchFamily="2" charset="2"/>
              <a:buChar char="§"/>
            </a:pPr>
            <a:endParaRPr lang="en-US" sz="240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>
                <a:latin typeface="Comic Sans MS" pitchFamily="66" charset="0"/>
              </a:rPr>
              <a:t> Thinner base than plastic resin</a:t>
            </a:r>
          </a:p>
          <a:p>
            <a:pPr>
              <a:buFont typeface="Wingdings" pitchFamily="2" charset="2"/>
              <a:buChar char="§"/>
            </a:pPr>
            <a:endParaRPr lang="en-US" sz="240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>
                <a:latin typeface="Comic Sans MS" pitchFamily="66" charset="0"/>
              </a:rPr>
              <a:t>  Avoid sharp margins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Calibri" pitchFamily="34" charset="0"/>
            </a:endParaRPr>
          </a:p>
        </p:txBody>
      </p:sp>
      <p:pic>
        <p:nvPicPr>
          <p:cNvPr id="31753" name="Picture 10" descr="http://www.tedsakamotodds.com/yahoo_site_admin/assets/images/RPD.9421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672095" cy="2752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5" name="Rectangle 11"/>
          <p:cNvSpPr>
            <a:spLocks noChangeArrowheads="1"/>
          </p:cNvSpPr>
          <p:nvPr/>
        </p:nvSpPr>
        <p:spPr bwMode="auto">
          <a:xfrm>
            <a:off x="0" y="1143000"/>
            <a:ext cx="7315200" cy="523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Britannic Bold" pitchFamily="34" charset="0"/>
              </a:rPr>
              <a:t>  Indications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685800" y="1905000"/>
            <a:ext cx="6400800" cy="34163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6600"/>
              </a:buClr>
              <a:buSzPct val="150000"/>
            </a:pPr>
            <a:endParaRPr lang="en-US" sz="2400" dirty="0">
              <a:latin typeface="Calibri" pitchFamily="34" charset="0"/>
            </a:endParaRPr>
          </a:p>
          <a:p>
            <a:pPr>
              <a:buClr>
                <a:srgbClr val="006600"/>
              </a:buClr>
              <a:buSzPct val="150000"/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latin typeface="Britannic Bold" pitchFamily="34" charset="0"/>
              </a:rPr>
              <a:t>Accuracy </a:t>
            </a:r>
            <a:r>
              <a:rPr lang="en-US" sz="2400" dirty="0" smtClean="0">
                <a:latin typeface="Britannic Bold" pitchFamily="34" charset="0"/>
              </a:rPr>
              <a:t>and Permanence of form</a:t>
            </a:r>
          </a:p>
          <a:p>
            <a:pPr>
              <a:buClr>
                <a:srgbClr val="006600"/>
              </a:buClr>
              <a:buSzPct val="150000"/>
              <a:buFont typeface="Wingdings" pitchFamily="2" charset="2"/>
              <a:buChar char="§"/>
            </a:pPr>
            <a:endParaRPr lang="en-US" sz="2400" dirty="0" smtClean="0">
              <a:latin typeface="Britannic Bold" pitchFamily="34" charset="0"/>
            </a:endParaRPr>
          </a:p>
          <a:p>
            <a:pPr>
              <a:buClr>
                <a:srgbClr val="006600"/>
              </a:buClr>
              <a:buSzPct val="150000"/>
              <a:buFont typeface="Wingdings" pitchFamily="2" charset="2"/>
              <a:buChar char="§"/>
            </a:pPr>
            <a:r>
              <a:rPr lang="en-US" sz="2400" dirty="0" smtClean="0">
                <a:latin typeface="Britannic Bold" pitchFamily="34" charset="0"/>
              </a:rPr>
              <a:t> Comparative tissue response</a:t>
            </a:r>
            <a:endParaRPr lang="en-US" sz="2400" dirty="0">
              <a:latin typeface="Britannic Bold" pitchFamily="34" charset="0"/>
            </a:endParaRPr>
          </a:p>
          <a:p>
            <a:pPr>
              <a:buClr>
                <a:srgbClr val="006600"/>
              </a:buClr>
              <a:buSzPct val="150000"/>
              <a:buFont typeface="Arial" charset="0"/>
              <a:buChar char="•"/>
            </a:pPr>
            <a:endParaRPr lang="en-US" sz="2400" dirty="0">
              <a:latin typeface="Britannic Bold" pitchFamily="34" charset="0"/>
            </a:endParaRPr>
          </a:p>
          <a:p>
            <a:pPr>
              <a:buClr>
                <a:srgbClr val="006600"/>
              </a:buClr>
              <a:buSzPct val="150000"/>
              <a:buFont typeface="Wingdings" pitchFamily="2" charset="2"/>
              <a:buChar char="§"/>
            </a:pPr>
            <a:r>
              <a:rPr lang="en-US" sz="2400" dirty="0">
                <a:latin typeface="Britannic Bold" pitchFamily="34" charset="0"/>
              </a:rPr>
              <a:t> Thermal conductivity</a:t>
            </a:r>
          </a:p>
          <a:p>
            <a:pPr>
              <a:buClr>
                <a:srgbClr val="006600"/>
              </a:buClr>
              <a:buSzPct val="150000"/>
            </a:pPr>
            <a:endParaRPr lang="en-US" sz="2400" dirty="0">
              <a:latin typeface="Britannic Bold" pitchFamily="34" charset="0"/>
            </a:endParaRPr>
          </a:p>
          <a:p>
            <a:pPr>
              <a:buClr>
                <a:srgbClr val="006600"/>
              </a:buClr>
              <a:buSzPct val="150000"/>
              <a:buFont typeface="Wingdings" pitchFamily="2" charset="2"/>
              <a:buChar char="§"/>
            </a:pPr>
            <a:r>
              <a:rPr lang="en-US" sz="2400" dirty="0">
                <a:latin typeface="Britannic Bold" pitchFamily="34" charset="0"/>
              </a:rPr>
              <a:t> Weight &amp; Bulk</a:t>
            </a:r>
          </a:p>
          <a:p>
            <a:pPr>
              <a:buClr>
                <a:srgbClr val="006600"/>
              </a:buClr>
              <a:buSzPct val="150000"/>
              <a:buFont typeface="Wingdings" pitchFamily="2" charset="2"/>
              <a:buChar char="§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59395" name="Title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US" sz="3600" smtClean="0">
                <a:latin typeface="Britannic Bold" pitchFamily="34" charset="0"/>
              </a:rPr>
              <a:t>Metal Base - Advantages</a:t>
            </a:r>
            <a:endParaRPr lang="en-IN" sz="3600" smtClean="0">
              <a:latin typeface="Britannic Bold" pitchFamily="34" charset="0"/>
            </a:endParaRPr>
          </a:p>
        </p:txBody>
      </p:sp>
      <p:pic>
        <p:nvPicPr>
          <p:cNvPr id="32775" name="Picture 7" descr="C:\Downloads\partial_denture_precision_attach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9571" y="3124200"/>
            <a:ext cx="3483429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1047</Words>
  <Application>Microsoft Office PowerPoint</Application>
  <PresentationFormat>On-screen Show (4:3)</PresentationFormat>
  <Paragraphs>291</Paragraphs>
  <Slides>35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Photo Editor Photo</vt:lpstr>
      <vt:lpstr>Slide 1</vt:lpstr>
      <vt:lpstr> Contents.. </vt:lpstr>
      <vt:lpstr>                                     Definition  </vt:lpstr>
      <vt:lpstr>Slide 4</vt:lpstr>
      <vt:lpstr>Slide 5</vt:lpstr>
      <vt:lpstr>Slide 6</vt:lpstr>
      <vt:lpstr>                              TYPES  </vt:lpstr>
      <vt:lpstr>                        METAL BASE</vt:lpstr>
      <vt:lpstr>Metal Base - Advantages</vt:lpstr>
      <vt:lpstr>  Accuracy and permanence of form</vt:lpstr>
      <vt:lpstr>  Comparative tissue response</vt:lpstr>
      <vt:lpstr>    Thermal conductivity </vt:lpstr>
      <vt:lpstr>       Weight and bulk </vt:lpstr>
      <vt:lpstr>   Metal Base- Disadvantages</vt:lpstr>
      <vt:lpstr>Slide 15</vt:lpstr>
      <vt:lpstr>Slide 16</vt:lpstr>
      <vt:lpstr>VALPLAST </vt:lpstr>
      <vt:lpstr>Slide 18</vt:lpstr>
      <vt:lpstr>Slide 19</vt:lpstr>
      <vt:lpstr> Tooth Supported Partial Denture Base</vt:lpstr>
      <vt:lpstr> Distal extension partial denture base</vt:lpstr>
      <vt:lpstr>Slide 22</vt:lpstr>
      <vt:lpstr>Slide 23</vt:lpstr>
      <vt:lpstr>Methods of attaching denture base</vt:lpstr>
      <vt:lpstr>Slide 25</vt:lpstr>
      <vt:lpstr>Methods Of Attaching Artificial Teeth</vt:lpstr>
      <vt:lpstr>  Porcelain or acrylic resin teeth attached with                       acrylic resin</vt:lpstr>
      <vt:lpstr>Porcelain or resin tube teeth and facings cemented directly to metal bases.</vt:lpstr>
      <vt:lpstr>Slide 29</vt:lpstr>
      <vt:lpstr>Slide 30</vt:lpstr>
      <vt:lpstr>Resin teeth processed directly to  metal bases</vt:lpstr>
      <vt:lpstr>METAL TEETH</vt:lpstr>
      <vt:lpstr>NEED FOR RELINING</vt:lpstr>
      <vt:lpstr>STRESS - BREAKERS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neeraj sir</dc:creator>
  <cp:lastModifiedBy>a</cp:lastModifiedBy>
  <cp:revision>103</cp:revision>
  <dcterms:created xsi:type="dcterms:W3CDTF">2011-10-21T16:50:11Z</dcterms:created>
  <dcterms:modified xsi:type="dcterms:W3CDTF">2014-11-20T08:54:01Z</dcterms:modified>
</cp:coreProperties>
</file>